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4" r:id="rId4"/>
    <p:sldId id="258" r:id="rId5"/>
    <p:sldId id="261" r:id="rId6"/>
    <p:sldId id="262" r:id="rId7"/>
    <p:sldId id="263" r:id="rId8"/>
    <p:sldId id="265" r:id="rId9"/>
    <p:sldId id="267" r:id="rId10"/>
    <p:sldId id="270" r:id="rId11"/>
    <p:sldId id="268" r:id="rId12"/>
    <p:sldId id="269" r:id="rId13"/>
    <p:sldId id="271" r:id="rId14"/>
    <p:sldId id="259" r:id="rId15"/>
    <p:sldId id="260" r:id="rId16"/>
    <p:sldId id="266" r:id="rId1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8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</a:defRPr>
            </a:lvl1pPr>
          </a:lstStyle>
          <a:p>
            <a:fld id="{90C6445E-5266-4BFB-B024-DE5EA10A8A0B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84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</a:defRPr>
            </a:lvl1pPr>
          </a:lstStyle>
          <a:p>
            <a:fld id="{7924E1F8-4113-482B-A484-7123D085E8A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8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</a:defRPr>
            </a:lvl1pPr>
          </a:lstStyle>
          <a:p>
            <a:fld id="{F4A3DB99-9FD9-4DDD-96E3-9FFF7D9D20FD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8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</a:defRPr>
            </a:lvl1pPr>
          </a:lstStyle>
          <a:p>
            <a:fld id="{7EB13C54-1530-4DA4-A777-7670273F248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784595-258F-461E-B30E-50938F6A8150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9C031-93D0-45F2-A167-F31CCF99889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F4CA76-C1B6-4142-A974-82823B80629D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2979E-0CBF-43E5-BC51-074B4F9B21E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4273A6-8643-462A-AE16-57CAC9DA906A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19621-DD89-4356-9DC5-D9D1497196F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7BE4A5-A4AB-488D-9B5F-30ABEE50FC48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4D54A-897C-41E6-A840-2FE4097BB42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43A1E1-D686-4D75-8BC5-E282D6C45765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D64BF-905C-468C-AE17-EA429465CD1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4251BC-4C34-4E44-8937-82C4C4B992C5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BD984-B7F9-4C9A-95E2-AFA34B8DC48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4C28C3-4EA4-4CA9-AF48-6C15F2E6E0E2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C95CD-7813-400A-945F-A71ED66E9FE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C96948-8B33-440D-92E6-7FCB596C9966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1FD43-3A6F-4562-9E5C-833AB193945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FC549E-296C-4B7D-90FD-C942E7E76128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F9EB8-4D56-410F-BCB9-6B2A578E546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BBF145-F338-4FC4-9490-B5AE6E691EC9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15C3C-A12F-4E54-8B9C-216DAEE7FAC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BA1E72-A610-412E-A0BD-AAAFB92C6B20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EF0DE-66A5-4395-ACC9-0E4B94464ED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84" charset="0"/>
              </a:defRPr>
            </a:lvl1pPr>
          </a:lstStyle>
          <a:p>
            <a:fld id="{0080E19C-D21E-429E-8995-48791F1467B8}" type="datetime1">
              <a:rPr lang="fr-FR"/>
              <a:pPr/>
              <a:t>25/08/2017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84" charset="0"/>
              </a:defRPr>
            </a:lvl1pPr>
          </a:lstStyle>
          <a:p>
            <a:r>
              <a:rPr lang="fr-FR"/>
              <a:t>ISOP Clinique P5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84" charset="0"/>
              </a:defRPr>
            </a:lvl1pPr>
          </a:lstStyle>
          <a:p>
            <a:fld id="{4101096B-9E80-4187-A44A-3DF175487B15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84" charset="-128"/>
          <a:cs typeface="ＭＳ Ｐゴシック" pitchFamily="-8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itchFamily="-84" charset="-128"/>
          <a:cs typeface="ＭＳ Ｐゴシック" pitchFamily="-8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84" charset="-128"/>
          <a:cs typeface="ＭＳ Ｐゴシック" pitchFamily="-8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at-jg.com" TargetMode="External"/><Relationship Id="rId2" Type="http://schemas.openxmlformats.org/officeDocument/2006/relationships/hyperlink" Target="http://www.entrainement-sportif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ubortho.fr/" TargetMode="External"/><Relationship Id="rId4" Type="http://schemas.openxmlformats.org/officeDocument/2006/relationships/hyperlink" Target="http://www.maitrise-orthop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</p:spPr>
        <p:txBody>
          <a:bodyPr/>
          <a:lstStyle/>
          <a:p>
            <a:pPr eaLnBrk="1" hangingPunct="1"/>
            <a:r>
              <a:rPr lang="fr-FR" smtClean="0"/>
              <a:t>Examen neuro – musculaire      du membre supérieur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70866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fr-FR" smtClean="0">
                <a:solidFill>
                  <a:srgbClr val="898989"/>
                </a:solidFill>
              </a:rPr>
              <a:t>Dr Marchaland JP</a:t>
            </a:r>
          </a:p>
          <a:p>
            <a:pPr eaLnBrk="1" hangingPunct="1"/>
            <a:r>
              <a:rPr lang="fr-FR" smtClean="0">
                <a:solidFill>
                  <a:srgbClr val="898989"/>
                </a:solidFill>
              </a:rPr>
              <a:t>Chirurgie orthopédique et traumatologie</a:t>
            </a:r>
          </a:p>
          <a:p>
            <a:pPr eaLnBrk="1" hangingPunct="1"/>
            <a:r>
              <a:rPr lang="fr-FR" smtClean="0">
                <a:solidFill>
                  <a:srgbClr val="898989"/>
                </a:solidFill>
              </a:rPr>
              <a:t>Bry – sur – Marne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66626-0992-4E29-95A0-40ED9AE8DD25}" type="slidenum">
              <a:rPr lang="fr-FR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ISOP Clinique P5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fr-FR" smtClean="0"/>
              <a:t>Testing neuro – moteur du pouce 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3810000"/>
          </a:xfrm>
        </p:spPr>
        <p:txBody>
          <a:bodyPr/>
          <a:lstStyle/>
          <a:p>
            <a:r>
              <a:rPr lang="fr-FR" sz="2800" smtClean="0"/>
              <a:t>Abduction</a:t>
            </a:r>
          </a:p>
          <a:p>
            <a:pPr lvl="1"/>
            <a:r>
              <a:rPr lang="fr-FR" sz="2400" smtClean="0"/>
              <a:t>Court abducteur </a:t>
            </a:r>
            <a:r>
              <a:rPr lang="fr-FR" sz="2000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médian (TSM – TSL)   </a:t>
            </a:r>
          </a:p>
          <a:p>
            <a:pPr lvl="1"/>
            <a:r>
              <a:rPr lang="fr-FR" sz="2400" smtClean="0"/>
              <a:t>Long abducteur </a:t>
            </a:r>
            <a:r>
              <a:rPr lang="fr-FR" sz="2000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radial (TSP)</a:t>
            </a:r>
          </a:p>
          <a:p>
            <a:r>
              <a:rPr lang="fr-FR" sz="2800" smtClean="0"/>
              <a:t>Extension M1-P1</a:t>
            </a:r>
          </a:p>
          <a:p>
            <a:pPr lvl="1"/>
            <a:r>
              <a:rPr lang="fr-FR" sz="2400" smtClean="0"/>
              <a:t>Court extenseur </a:t>
            </a:r>
            <a:r>
              <a:rPr lang="fr-FR" sz="2000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radial (TSP)  </a:t>
            </a:r>
          </a:p>
          <a:p>
            <a:r>
              <a:rPr lang="fr-FR" sz="2800" smtClean="0"/>
              <a:t>Extension P2-P1</a:t>
            </a:r>
          </a:p>
          <a:p>
            <a:pPr lvl="1"/>
            <a:r>
              <a:rPr lang="fr-FR" sz="2400" smtClean="0"/>
              <a:t>Long extenseur </a:t>
            </a:r>
            <a:r>
              <a:rPr lang="fr-FR" sz="2000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radial (TSP)  </a:t>
            </a:r>
          </a:p>
          <a:p>
            <a:endParaRPr lang="fr-FR" sz="280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8E790-0CC6-4B56-9E0A-F765F347604E}" type="slidenum">
              <a:rPr lang="fr-FR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>
          <a:xfrm>
            <a:off x="228600" y="1112838"/>
            <a:ext cx="8686800" cy="5135562"/>
          </a:xfrm>
        </p:spPr>
        <p:txBody>
          <a:bodyPr/>
          <a:lstStyle/>
          <a:p>
            <a:r>
              <a:rPr lang="fr-FR" smtClean="0"/>
              <a:t>Flexion des IP</a:t>
            </a:r>
          </a:p>
          <a:p>
            <a:pPr lvl="1"/>
            <a:r>
              <a:rPr lang="fr-FR" smtClean="0"/>
              <a:t>Fléchisseur commun superficiel (P2/P1) : </a:t>
            </a:r>
            <a:r>
              <a:rPr lang="fr-FR" sz="2400" smtClean="0">
                <a:solidFill>
                  <a:srgbClr val="0000FF"/>
                </a:solidFill>
              </a:rPr>
              <a:t>N. médian (TSM – TSL)</a:t>
            </a:r>
          </a:p>
          <a:p>
            <a:pPr lvl="1"/>
            <a:r>
              <a:rPr lang="fr-FR" smtClean="0"/>
              <a:t>Fléchisseur commun profond (P3/P2) : </a:t>
            </a:r>
          </a:p>
          <a:p>
            <a:pPr lvl="2"/>
            <a:r>
              <a:rPr lang="fr-FR" smtClean="0">
                <a:solidFill>
                  <a:srgbClr val="0000FF"/>
                </a:solidFill>
              </a:rPr>
              <a:t>N. médian (II – III)</a:t>
            </a:r>
          </a:p>
          <a:p>
            <a:pPr lvl="2"/>
            <a:r>
              <a:rPr lang="fr-FR" smtClean="0">
                <a:solidFill>
                  <a:srgbClr val="0000FF"/>
                </a:solidFill>
              </a:rPr>
              <a:t>N. ulnaire (IV – V)</a:t>
            </a:r>
          </a:p>
          <a:p>
            <a:pPr lvl="1"/>
            <a:r>
              <a:rPr lang="fr-FR" smtClean="0"/>
              <a:t>Court fléchisseur du V : </a:t>
            </a:r>
            <a:r>
              <a:rPr lang="fr-FR" sz="2400" smtClean="0">
                <a:solidFill>
                  <a:srgbClr val="0000FF"/>
                </a:solidFill>
              </a:rPr>
              <a:t>N. ulnaire (TSM)</a:t>
            </a:r>
          </a:p>
          <a:p>
            <a:pPr lvl="1"/>
            <a:endParaRPr lang="fr-FR" smtClean="0"/>
          </a:p>
          <a:p>
            <a:r>
              <a:rPr lang="fr-FR" smtClean="0"/>
              <a:t>Opposition du V</a:t>
            </a:r>
          </a:p>
          <a:p>
            <a:pPr lvl="1"/>
            <a:r>
              <a:rPr lang="fr-FR" smtClean="0"/>
              <a:t>Opposant du V: </a:t>
            </a:r>
            <a:r>
              <a:rPr lang="fr-FR" sz="2400" smtClean="0">
                <a:solidFill>
                  <a:srgbClr val="0000FF"/>
                </a:solidFill>
              </a:rPr>
              <a:t>N. ulnaire (TSM)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E6907-F78C-4545-B469-A09895E50E46}" type="slidenum">
              <a:rPr lang="fr-FR"/>
              <a:pPr/>
              <a:t>11</a:t>
            </a:fld>
            <a:endParaRPr lang="fr-FR"/>
          </a:p>
        </p:txBody>
      </p:sp>
      <p:sp>
        <p:nvSpPr>
          <p:cNvPr id="25605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fr-FR" sz="3600" smtClean="0"/>
              <a:t>Testing neuro – moteur des doigts  longs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>
          <a:xfrm>
            <a:off x="609600" y="1143000"/>
            <a:ext cx="7467600" cy="4648200"/>
          </a:xfrm>
        </p:spPr>
        <p:txBody>
          <a:bodyPr/>
          <a:lstStyle/>
          <a:p>
            <a:r>
              <a:rPr lang="fr-FR" sz="2800" smtClean="0"/>
              <a:t>Flexion des MP et extension des IP</a:t>
            </a:r>
          </a:p>
          <a:p>
            <a:pPr lvl="1"/>
            <a:r>
              <a:rPr lang="fr-FR" sz="2000" smtClean="0"/>
              <a:t>Interosseux dorsaux et palmaires : </a:t>
            </a:r>
            <a:r>
              <a:rPr lang="fr-FR" sz="2000" smtClean="0">
                <a:solidFill>
                  <a:srgbClr val="0000FF"/>
                </a:solidFill>
              </a:rPr>
              <a:t>N. ulnaire</a:t>
            </a:r>
          </a:p>
          <a:p>
            <a:pPr lvl="1"/>
            <a:r>
              <a:rPr lang="fr-FR" sz="2000" smtClean="0"/>
              <a:t>Lombricaux : </a:t>
            </a:r>
          </a:p>
          <a:p>
            <a:pPr lvl="2"/>
            <a:r>
              <a:rPr lang="fr-FR" sz="2000" smtClean="0">
                <a:solidFill>
                  <a:srgbClr val="0000FF"/>
                </a:solidFill>
              </a:rPr>
              <a:t>I – II : N. médian</a:t>
            </a:r>
          </a:p>
          <a:p>
            <a:pPr lvl="2"/>
            <a:r>
              <a:rPr lang="fr-FR" sz="2000" smtClean="0">
                <a:solidFill>
                  <a:srgbClr val="0000FF"/>
                </a:solidFill>
              </a:rPr>
              <a:t>II – IV : N. ulnaire</a:t>
            </a:r>
          </a:p>
          <a:p>
            <a:r>
              <a:rPr lang="fr-FR" sz="2400" smtClean="0"/>
              <a:t>Abduction des doigts</a:t>
            </a:r>
          </a:p>
          <a:p>
            <a:pPr lvl="1"/>
            <a:r>
              <a:rPr lang="fr-FR" sz="2000" smtClean="0"/>
              <a:t>Interosseux dorsaux</a:t>
            </a:r>
          </a:p>
          <a:p>
            <a:r>
              <a:rPr lang="fr-FR" sz="2400" smtClean="0"/>
              <a:t>Abduction du V</a:t>
            </a:r>
          </a:p>
          <a:p>
            <a:pPr lvl="1"/>
            <a:r>
              <a:rPr lang="fr-FR" sz="2000" smtClean="0"/>
              <a:t>Abducteur du V : </a:t>
            </a:r>
            <a:r>
              <a:rPr lang="fr-FR" sz="2000" smtClean="0">
                <a:solidFill>
                  <a:srgbClr val="0000FF"/>
                </a:solidFill>
              </a:rPr>
              <a:t>N. ulnaire</a:t>
            </a:r>
          </a:p>
          <a:p>
            <a:r>
              <a:rPr lang="fr-FR" sz="2400" smtClean="0"/>
              <a:t>Adduction des doigts</a:t>
            </a:r>
          </a:p>
          <a:p>
            <a:pPr lvl="1"/>
            <a:r>
              <a:rPr lang="fr-FR" sz="2000" smtClean="0"/>
              <a:t>Interosseux palmaires</a:t>
            </a:r>
          </a:p>
          <a:p>
            <a:endParaRPr lang="fr-FR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6E22-99E6-4999-9A4C-F1482229C7B8}" type="slidenum">
              <a:rPr lang="fr-FR"/>
              <a:pPr/>
              <a:t>12</a:t>
            </a:fld>
            <a:endParaRPr lang="fr-FR"/>
          </a:p>
        </p:txBody>
      </p:sp>
      <p:sp>
        <p:nvSpPr>
          <p:cNvPr id="2662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fr-FR" sz="3600" smtClean="0"/>
              <a:t>Testing neuro – moteur des doigts  longs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u contenu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r>
              <a:rPr lang="fr-FR" smtClean="0"/>
              <a:t>Extension des doigts</a:t>
            </a:r>
          </a:p>
          <a:p>
            <a:endParaRPr lang="fr-FR" smtClean="0"/>
          </a:p>
          <a:p>
            <a:pPr lvl="1"/>
            <a:r>
              <a:rPr lang="fr-FR" smtClean="0"/>
              <a:t>Extenseur commun des doigts</a:t>
            </a:r>
          </a:p>
          <a:p>
            <a:pPr lvl="1"/>
            <a:r>
              <a:rPr lang="fr-FR" smtClean="0"/>
              <a:t>Extenseur propre du V</a:t>
            </a:r>
          </a:p>
          <a:p>
            <a:pPr lvl="1"/>
            <a:r>
              <a:rPr lang="fr-FR" smtClean="0"/>
              <a:t>Extenseur propre du II</a:t>
            </a:r>
          </a:p>
          <a:p>
            <a:pPr lvl="1"/>
            <a:endParaRPr lang="fr-FR" smtClean="0"/>
          </a:p>
          <a:p>
            <a:pPr lvl="1">
              <a:buFont typeface="Arial" charset="0"/>
              <a:buNone/>
            </a:pPr>
            <a:r>
              <a:rPr lang="fr-FR" smtClean="0">
                <a:solidFill>
                  <a:srgbClr val="0000FF"/>
                </a:solidFill>
              </a:rPr>
              <a:t>			N. Radial (TSP)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24166-2F7B-4D67-8233-E630CCCDE4D5}" type="slidenum">
              <a:rPr lang="fr-FR"/>
              <a:pPr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/>
          <a:lstStyle/>
          <a:p>
            <a:pPr eaLnBrk="1" hangingPunct="1"/>
            <a:r>
              <a:rPr lang="fr-FR" smtClean="0"/>
              <a:t>Testing sensitif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C45F-57FD-4521-870A-41C205241005}" type="slidenum">
              <a:rPr lang="fr-FR"/>
              <a:pPr/>
              <a:t>14</a:t>
            </a:fld>
            <a:endParaRPr lang="fr-FR"/>
          </a:p>
        </p:txBody>
      </p:sp>
      <p:pic>
        <p:nvPicPr>
          <p:cNvPr id="28676" name="Image 7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5500" y="762000"/>
            <a:ext cx="74803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Réflexes ostéo - tendineux</a:t>
            </a:r>
          </a:p>
        </p:txBody>
      </p:sp>
      <p:sp>
        <p:nvSpPr>
          <p:cNvPr id="29699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3600"/>
            <a:ext cx="7848600" cy="1905000"/>
          </a:xfrm>
        </p:spPr>
        <p:txBody>
          <a:bodyPr/>
          <a:lstStyle/>
          <a:p>
            <a:pPr eaLnBrk="1" hangingPunct="1"/>
            <a:r>
              <a:rPr lang="fr-FR" smtClean="0"/>
              <a:t>Réflexe bicipital</a:t>
            </a:r>
          </a:p>
          <a:p>
            <a:pPr eaLnBrk="1" hangingPunct="1"/>
            <a:r>
              <a:rPr lang="fr-FR" smtClean="0"/>
              <a:t>Réflexe tricipital</a:t>
            </a:r>
          </a:p>
          <a:p>
            <a:pPr eaLnBrk="1" hangingPunct="1"/>
            <a:r>
              <a:rPr lang="fr-FR" smtClean="0"/>
              <a:t>Réflexe stylo - radial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CF00-A2EB-4DF3-9562-E59D4801D2E8}" type="slidenum">
              <a:rPr lang="fr-FR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fr-FR" smtClean="0"/>
              <a:t>Références bibliographiques</a:t>
            </a:r>
          </a:p>
        </p:txBody>
      </p:sp>
      <p:sp>
        <p:nvSpPr>
          <p:cNvPr id="307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505200"/>
          </a:xfrm>
        </p:spPr>
        <p:txBody>
          <a:bodyPr/>
          <a:lstStyle/>
          <a:p>
            <a:r>
              <a:rPr lang="fr-FR" smtClean="0">
                <a:hlinkClick r:id="rId2"/>
              </a:rPr>
              <a:t>Iconographie personnelle</a:t>
            </a:r>
          </a:p>
          <a:p>
            <a:r>
              <a:rPr lang="fr-FR" smtClean="0">
                <a:hlinkClick r:id="rId2"/>
              </a:rPr>
              <a:t>http://www.entrainement-sportif.fr/</a:t>
            </a:r>
            <a:endParaRPr lang="fr-FR" smtClean="0"/>
          </a:p>
          <a:p>
            <a:r>
              <a:rPr lang="fr-FR" smtClean="0">
                <a:hlinkClick r:id="rId3"/>
              </a:rPr>
              <a:t>http://www.anat-jg.com</a:t>
            </a:r>
            <a:endParaRPr lang="fr-FR" smtClean="0">
              <a:hlinkClick r:id="rId4"/>
            </a:endParaRPr>
          </a:p>
          <a:p>
            <a:r>
              <a:rPr lang="fr-FR" smtClean="0">
                <a:hlinkClick r:id="rId4"/>
              </a:rPr>
              <a:t>Examen clinique du coude (Pr Dumontier)</a:t>
            </a:r>
          </a:p>
          <a:p>
            <a:pPr lvl="1"/>
            <a:r>
              <a:rPr lang="fr-FR" smtClean="0">
                <a:hlinkClick r:id="rId4"/>
              </a:rPr>
              <a:t>http://www.maitrise-orthop.com/</a:t>
            </a:r>
            <a:endParaRPr lang="fr-FR" smtClean="0"/>
          </a:p>
          <a:p>
            <a:pPr lvl="1"/>
            <a:r>
              <a:rPr lang="fr-FR" smtClean="0">
                <a:hlinkClick r:id="rId5"/>
              </a:rPr>
              <a:t>http://www.clubortho.fr/</a:t>
            </a:r>
            <a:endParaRPr lang="fr-FR" smtClean="0"/>
          </a:p>
          <a:p>
            <a:endParaRPr lang="fr-FR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5AC4-4B3B-48D9-8BCB-A5D95F6DD0C2}" type="slidenum">
              <a:rPr lang="fr-FR"/>
              <a:pPr/>
              <a:t>16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15962"/>
          </a:xfrm>
        </p:spPr>
        <p:txBody>
          <a:bodyPr/>
          <a:lstStyle/>
          <a:p>
            <a:pPr eaLnBrk="1" hangingPunct="1"/>
            <a:r>
              <a:rPr lang="fr-FR" smtClean="0"/>
              <a:t>Plexus brachial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9C20-3286-4857-B502-BBC5F64789A3}" type="slidenum">
              <a:rPr lang="fr-FR"/>
              <a:pPr/>
              <a:t>2</a:t>
            </a:fld>
            <a:endParaRPr lang="fr-FR"/>
          </a:p>
        </p:txBody>
      </p:sp>
      <p:pic>
        <p:nvPicPr>
          <p:cNvPr id="16389" name="Image 5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66800" y="914400"/>
            <a:ext cx="7010400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>
          <a:xfrm>
            <a:off x="457200" y="654050"/>
            <a:ext cx="8229600" cy="5975350"/>
          </a:xfrm>
        </p:spPr>
        <p:txBody>
          <a:bodyPr/>
          <a:lstStyle/>
          <a:p>
            <a:r>
              <a:rPr lang="fr-FR" sz="2800" smtClean="0"/>
              <a:t>Antépulsion épaule</a:t>
            </a:r>
          </a:p>
          <a:p>
            <a:pPr lvl="1"/>
            <a:r>
              <a:rPr lang="fr-FR" sz="2400" smtClean="0"/>
              <a:t>Grand dentelé : </a:t>
            </a:r>
            <a:r>
              <a:rPr lang="fr-FR" sz="2000" smtClean="0">
                <a:solidFill>
                  <a:srgbClr val="3366FF"/>
                </a:solidFill>
              </a:rPr>
              <a:t>N. thoracique long (C6)</a:t>
            </a:r>
            <a:r>
              <a:rPr lang="fr-FR" sz="2000" smtClean="0"/>
              <a:t>  </a:t>
            </a:r>
          </a:p>
          <a:p>
            <a:r>
              <a:rPr lang="fr-FR" sz="2800" smtClean="0"/>
              <a:t>Rétropusion épaule</a:t>
            </a:r>
          </a:p>
          <a:p>
            <a:pPr lvl="1"/>
            <a:r>
              <a:rPr lang="fr-FR" sz="2400" smtClean="0"/>
              <a:t>Trapèze : </a:t>
            </a:r>
            <a:r>
              <a:rPr lang="fr-FR" sz="2000" smtClean="0">
                <a:solidFill>
                  <a:srgbClr val="3366FF"/>
                </a:solidFill>
              </a:rPr>
              <a:t>N. spinal (XIème  paire crânienne)</a:t>
            </a:r>
            <a:r>
              <a:rPr lang="fr-FR" sz="2000" smtClean="0"/>
              <a:t> </a:t>
            </a:r>
          </a:p>
          <a:p>
            <a:pPr lvl="1"/>
            <a:r>
              <a:rPr lang="fr-FR" sz="2400" smtClean="0"/>
              <a:t>Rhomboïde : </a:t>
            </a:r>
            <a:r>
              <a:rPr lang="fr-FR" sz="2000" smtClean="0">
                <a:solidFill>
                  <a:srgbClr val="3366FF"/>
                </a:solidFill>
              </a:rPr>
              <a:t>N. dorsal de la Scapula (C5) </a:t>
            </a:r>
            <a:r>
              <a:rPr lang="fr-FR" sz="2000" smtClean="0"/>
              <a:t> </a:t>
            </a:r>
          </a:p>
          <a:p>
            <a:r>
              <a:rPr lang="fr-FR" sz="2800" smtClean="0"/>
              <a:t>Élévation épaule</a:t>
            </a:r>
          </a:p>
          <a:p>
            <a:pPr lvl="1"/>
            <a:r>
              <a:rPr lang="fr-FR" sz="2400" smtClean="0"/>
              <a:t>Trapèze supérieur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3366FF"/>
                </a:solidFill>
              </a:rPr>
              <a:t>N. spinal (XIème  paire crânienne)</a:t>
            </a:r>
            <a:r>
              <a:rPr lang="fr-FR" smtClean="0"/>
              <a:t>  </a:t>
            </a:r>
          </a:p>
          <a:p>
            <a:pPr lvl="1"/>
            <a:r>
              <a:rPr lang="fr-FR" sz="2400" smtClean="0"/>
              <a:t>Rhomboïde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3366FF"/>
                </a:solidFill>
              </a:rPr>
              <a:t>N. dorsal de la Scapula (C5) </a:t>
            </a:r>
          </a:p>
          <a:p>
            <a:pPr lvl="1"/>
            <a:r>
              <a:rPr lang="fr-FR" sz="2400" smtClean="0"/>
              <a:t>Angulaire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3366FF"/>
                </a:solidFill>
              </a:rPr>
              <a:t>N. dorsal de la Scapula (C5)   </a:t>
            </a:r>
            <a:endParaRPr lang="fr-FR" smtClean="0"/>
          </a:p>
          <a:p>
            <a:r>
              <a:rPr lang="fr-FR" sz="2800" smtClean="0"/>
              <a:t>Abaissement épaule</a:t>
            </a:r>
          </a:p>
          <a:p>
            <a:pPr lvl="1"/>
            <a:r>
              <a:rPr lang="fr-FR" sz="2400" smtClean="0"/>
              <a:t>Trapèze inférieur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3366FF"/>
                </a:solidFill>
              </a:rPr>
              <a:t>N. spinal (XIème  paire crânienne)</a:t>
            </a:r>
          </a:p>
          <a:p>
            <a:pPr lvl="1"/>
            <a:r>
              <a:rPr lang="fr-FR" sz="2400" smtClean="0"/>
              <a:t>Grand dentelé </a:t>
            </a:r>
            <a:r>
              <a:rPr lang="fr-FR" sz="2400" smtClean="0">
                <a:solidFill>
                  <a:srgbClr val="000000"/>
                </a:solidFill>
              </a:rPr>
              <a:t>: </a:t>
            </a:r>
            <a:r>
              <a:rPr lang="fr-FR" sz="2000" smtClean="0">
                <a:solidFill>
                  <a:srgbClr val="3366FF"/>
                </a:solidFill>
              </a:rPr>
              <a:t>N. thoracique long (C6)</a:t>
            </a:r>
            <a:r>
              <a:rPr lang="fr-FR" sz="2000" smtClean="0"/>
              <a:t>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F2BAB-4704-4FD5-8E27-82571AD6D7A9}" type="slidenum">
              <a:rPr lang="fr-FR"/>
              <a:pPr/>
              <a:t>3</a:t>
            </a:fld>
            <a:endParaRPr lang="fr-FR"/>
          </a:p>
        </p:txBody>
      </p:sp>
      <p:sp>
        <p:nvSpPr>
          <p:cNvPr id="17413" name="Titre 1"/>
          <p:cNvSpPr>
            <a:spLocks noGrp="1"/>
          </p:cNvSpPr>
          <p:nvPr>
            <p:ph type="title"/>
          </p:nvPr>
        </p:nvSpPr>
        <p:spPr>
          <a:xfrm>
            <a:off x="457200" y="-44450"/>
            <a:ext cx="8229600" cy="654050"/>
          </a:xfrm>
        </p:spPr>
        <p:txBody>
          <a:bodyPr/>
          <a:lstStyle/>
          <a:p>
            <a:pPr eaLnBrk="1" hangingPunct="1"/>
            <a:r>
              <a:rPr lang="fr-FR" smtClean="0"/>
              <a:t>Testing neuro – moteur: épaule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13350"/>
          </a:xfrm>
        </p:spPr>
        <p:txBody>
          <a:bodyPr/>
          <a:lstStyle/>
          <a:p>
            <a:pPr eaLnBrk="1" hangingPunct="1"/>
            <a:r>
              <a:rPr lang="fr-FR" smtClean="0"/>
              <a:t>Adduction – RI du bras:</a:t>
            </a:r>
          </a:p>
          <a:p>
            <a:pPr lvl="1" eaLnBrk="1" hangingPunct="1"/>
            <a:r>
              <a:rPr lang="fr-FR" smtClean="0"/>
              <a:t>Grand pectoral: </a:t>
            </a:r>
            <a:r>
              <a:rPr lang="fr-FR" sz="1800" smtClean="0">
                <a:solidFill>
                  <a:srgbClr val="0000FF"/>
                </a:solidFill>
              </a:rPr>
              <a:t>N. des pectoraux (C5, C6, C7, C8, D1) </a:t>
            </a:r>
          </a:p>
          <a:p>
            <a:pPr lvl="1" eaLnBrk="1" hangingPunct="1"/>
            <a:r>
              <a:rPr lang="fr-FR" smtClean="0"/>
              <a:t>Petit pectoral: </a:t>
            </a:r>
            <a:r>
              <a:rPr lang="fr-FR" sz="2000" smtClean="0">
                <a:solidFill>
                  <a:srgbClr val="0000FF"/>
                </a:solidFill>
              </a:rPr>
              <a:t>N. des pectoraux (C5, C6, C7, C8, D1)</a:t>
            </a:r>
            <a:r>
              <a:rPr lang="fr-FR" smtClean="0">
                <a:solidFill>
                  <a:srgbClr val="0000FF"/>
                </a:solidFill>
              </a:rPr>
              <a:t> </a:t>
            </a:r>
            <a:r>
              <a:rPr lang="fr-FR" smtClean="0"/>
              <a:t> </a:t>
            </a:r>
          </a:p>
          <a:p>
            <a:pPr lvl="1" eaLnBrk="1" hangingPunct="1"/>
            <a:r>
              <a:rPr lang="fr-FR" smtClean="0"/>
              <a:t>Sub – scapulaire: </a:t>
            </a:r>
            <a:r>
              <a:rPr lang="fr-FR" sz="2000" smtClean="0">
                <a:solidFill>
                  <a:srgbClr val="0000FF"/>
                </a:solidFill>
              </a:rPr>
              <a:t>N. sous scapulaire (C5, C6 et TSP)</a:t>
            </a:r>
            <a:r>
              <a:rPr lang="fr-FR" smtClean="0"/>
              <a:t> </a:t>
            </a:r>
          </a:p>
          <a:p>
            <a:pPr lvl="1" eaLnBrk="1" hangingPunct="1"/>
            <a:r>
              <a:rPr lang="fr-FR" smtClean="0"/>
              <a:t>Grand rond: </a:t>
            </a:r>
            <a:r>
              <a:rPr lang="fr-FR" sz="2000" smtClean="0">
                <a:solidFill>
                  <a:srgbClr val="0000FF"/>
                </a:solidFill>
              </a:rPr>
              <a:t>N. du grand rond et du grand dorsal (TSP)</a:t>
            </a:r>
          </a:p>
          <a:p>
            <a:pPr lvl="1" eaLnBrk="1" hangingPunct="1"/>
            <a:r>
              <a:rPr lang="fr-FR" smtClean="0"/>
              <a:t>Grand dorsal</a:t>
            </a:r>
            <a:r>
              <a:rPr lang="fr-FR" sz="2000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du grand rond et du grand dorsal (TSP)</a:t>
            </a:r>
            <a:r>
              <a:rPr lang="fr-FR" smtClean="0"/>
              <a:t>  </a:t>
            </a:r>
          </a:p>
          <a:p>
            <a:pPr eaLnBrk="1" hangingPunct="1"/>
            <a:r>
              <a:rPr lang="fr-FR" smtClean="0"/>
              <a:t>Adduction – antépulsion du bras</a:t>
            </a:r>
          </a:p>
          <a:p>
            <a:pPr lvl="1" eaLnBrk="1" hangingPunct="1"/>
            <a:r>
              <a:rPr lang="fr-FR" smtClean="0"/>
              <a:t>Coraco – brachial: </a:t>
            </a:r>
            <a:r>
              <a:rPr lang="fr-FR" sz="2000" smtClean="0">
                <a:solidFill>
                  <a:srgbClr val="0000FF"/>
                </a:solidFill>
              </a:rPr>
              <a:t>N. musculo – cutané (TSL)</a:t>
            </a:r>
          </a:p>
          <a:p>
            <a:pPr lvl="1" eaLnBrk="1" hangingPunct="1"/>
            <a:r>
              <a:rPr lang="fr-FR" smtClean="0"/>
              <a:t>Deltoïde antérieur : </a:t>
            </a:r>
            <a:r>
              <a:rPr lang="fr-FR" sz="2000" smtClean="0">
                <a:solidFill>
                  <a:srgbClr val="0000FF"/>
                </a:solidFill>
              </a:rPr>
              <a:t>N. axillaire (TSP)</a:t>
            </a:r>
            <a:r>
              <a:rPr lang="fr-FR" sz="2000" smtClean="0"/>
              <a:t>  </a:t>
            </a:r>
          </a:p>
          <a:p>
            <a:pPr lvl="1" eaLnBrk="1" hangingPunct="1"/>
            <a:r>
              <a:rPr lang="fr-FR" smtClean="0"/>
              <a:t>Grand pectoral: </a:t>
            </a:r>
            <a:r>
              <a:rPr lang="fr-FR" sz="2000" smtClean="0">
                <a:solidFill>
                  <a:srgbClr val="0000FF"/>
                </a:solidFill>
              </a:rPr>
              <a:t>N. des pectoraux (C5, C6, C7, C8, D1) </a:t>
            </a:r>
            <a:r>
              <a:rPr lang="fr-FR" sz="2000" smtClean="0"/>
              <a:t> 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B935-2908-40A8-BDF0-CA5544AA0331}" type="slidenum">
              <a:rPr lang="fr-FR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1950"/>
          </a:xfrm>
        </p:spPr>
        <p:txBody>
          <a:bodyPr/>
          <a:lstStyle/>
          <a:p>
            <a:pPr eaLnBrk="1" hangingPunct="1"/>
            <a:r>
              <a:rPr lang="fr-FR" smtClean="0"/>
              <a:t>Rétro pulsion du bras:</a:t>
            </a:r>
          </a:p>
          <a:p>
            <a:pPr lvl="1" eaLnBrk="1" hangingPunct="1"/>
            <a:r>
              <a:rPr lang="fr-FR" smtClean="0"/>
              <a:t>Deltoïde postérieur: </a:t>
            </a:r>
            <a:r>
              <a:rPr lang="fr-FR" sz="2000" smtClean="0">
                <a:solidFill>
                  <a:srgbClr val="0000FF"/>
                </a:solidFill>
              </a:rPr>
              <a:t>N. axillaire (TSP)</a:t>
            </a:r>
            <a:r>
              <a:rPr lang="fr-FR" smtClean="0"/>
              <a:t> </a:t>
            </a:r>
          </a:p>
          <a:p>
            <a:pPr lvl="1" eaLnBrk="1" hangingPunct="1"/>
            <a:r>
              <a:rPr lang="fr-FR" smtClean="0"/>
              <a:t>Grand dorsal: </a:t>
            </a:r>
            <a:r>
              <a:rPr lang="fr-FR" sz="2000" smtClean="0">
                <a:solidFill>
                  <a:srgbClr val="3366FF"/>
                </a:solidFill>
              </a:rPr>
              <a:t>N. du grand rond et du grand dorsal (TSP)</a:t>
            </a:r>
          </a:p>
          <a:p>
            <a:pPr lvl="1" eaLnBrk="1" hangingPunct="1"/>
            <a:r>
              <a:rPr lang="fr-FR" smtClean="0"/>
              <a:t>Grand rond : </a:t>
            </a:r>
            <a:r>
              <a:rPr lang="fr-FR" sz="2000" smtClean="0">
                <a:solidFill>
                  <a:srgbClr val="3366FF"/>
                </a:solidFill>
              </a:rPr>
              <a:t>N. du grand rond et du grand dorsal (TSP)</a:t>
            </a:r>
            <a:r>
              <a:rPr lang="fr-FR" sz="2000" smtClean="0"/>
              <a:t>  </a:t>
            </a:r>
          </a:p>
          <a:p>
            <a:pPr eaLnBrk="1" hangingPunct="1"/>
            <a:r>
              <a:rPr lang="fr-FR" smtClean="0"/>
              <a:t>Abduction du bras (en action synergique)</a:t>
            </a:r>
          </a:p>
          <a:p>
            <a:pPr lvl="1" eaLnBrk="1" hangingPunct="1"/>
            <a:r>
              <a:rPr lang="fr-FR" smtClean="0"/>
              <a:t>Supra – épineux: </a:t>
            </a:r>
            <a:r>
              <a:rPr lang="fr-FR" sz="2000" smtClean="0">
                <a:solidFill>
                  <a:srgbClr val="0000FF"/>
                </a:solidFill>
              </a:rPr>
              <a:t>N. sus – scapulaire (C5, C6)</a:t>
            </a:r>
          </a:p>
          <a:p>
            <a:pPr lvl="1" eaLnBrk="1" hangingPunct="1"/>
            <a:r>
              <a:rPr lang="fr-FR" smtClean="0"/>
              <a:t>Deltoïde</a:t>
            </a:r>
            <a:r>
              <a:rPr lang="fr-FR" sz="2000" smtClean="0">
                <a:solidFill>
                  <a:srgbClr val="0000FF"/>
                </a:solidFill>
              </a:rPr>
              <a:t>: N. axillaire (TSP)</a:t>
            </a:r>
          </a:p>
          <a:p>
            <a:pPr eaLnBrk="1" hangingPunct="1"/>
            <a:r>
              <a:rPr lang="fr-FR" smtClean="0">
                <a:solidFill>
                  <a:srgbClr val="000000"/>
                </a:solidFill>
              </a:rPr>
              <a:t>Rotation externe du bras</a:t>
            </a:r>
            <a:endParaRPr lang="fr-FR" sz="2800" smtClean="0">
              <a:solidFill>
                <a:srgbClr val="000000"/>
              </a:solidFill>
            </a:endParaRPr>
          </a:p>
          <a:p>
            <a:pPr lvl="1" eaLnBrk="1" hangingPunct="1"/>
            <a:r>
              <a:rPr lang="fr-FR" smtClean="0">
                <a:solidFill>
                  <a:srgbClr val="000000"/>
                </a:solidFill>
              </a:rPr>
              <a:t>Petit rond: </a:t>
            </a:r>
            <a:r>
              <a:rPr lang="fr-FR" sz="2000" smtClean="0">
                <a:solidFill>
                  <a:srgbClr val="0000FF"/>
                </a:solidFill>
              </a:rPr>
              <a:t>N. axillaire (TSP)</a:t>
            </a:r>
          </a:p>
          <a:p>
            <a:pPr lvl="1" eaLnBrk="1" hangingPunct="1"/>
            <a:r>
              <a:rPr lang="fr-FR" smtClean="0">
                <a:solidFill>
                  <a:srgbClr val="000000"/>
                </a:solidFill>
              </a:rPr>
              <a:t>Infra – épineux: </a:t>
            </a:r>
            <a:r>
              <a:rPr lang="fr-FR" sz="2000" smtClean="0">
                <a:solidFill>
                  <a:srgbClr val="0000FF"/>
                </a:solidFill>
              </a:rPr>
              <a:t>N. sus – scapulaire (C5, C6)</a:t>
            </a:r>
          </a:p>
          <a:p>
            <a:pPr lvl="1" eaLnBrk="1" hangingPunct="1"/>
            <a:endParaRPr lang="fr-FR" smtClean="0">
              <a:solidFill>
                <a:srgbClr val="000000"/>
              </a:solidFill>
            </a:endParaRPr>
          </a:p>
          <a:p>
            <a:pPr lvl="1" eaLnBrk="1" hangingPunct="1"/>
            <a:endParaRPr lang="fr-FR" smtClean="0">
              <a:solidFill>
                <a:srgbClr val="00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7EEA-CCE9-4885-910C-C60F1C495D9C}" type="slidenum">
              <a:rPr lang="fr-FR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228600" y="808038"/>
            <a:ext cx="8686800" cy="5897562"/>
          </a:xfrm>
        </p:spPr>
        <p:txBody>
          <a:bodyPr/>
          <a:lstStyle/>
          <a:p>
            <a:r>
              <a:rPr lang="fr-FR" smtClean="0"/>
              <a:t>Flexion de l’avant bras</a:t>
            </a:r>
          </a:p>
          <a:p>
            <a:pPr lvl="1"/>
            <a:r>
              <a:rPr lang="fr-FR" smtClean="0"/>
              <a:t>Biceps : </a:t>
            </a:r>
            <a:r>
              <a:rPr lang="fr-FR" sz="2000" smtClean="0">
                <a:solidFill>
                  <a:srgbClr val="0000FF"/>
                </a:solidFill>
              </a:rPr>
              <a:t>N. musculo – cutané (TSL) </a:t>
            </a:r>
          </a:p>
          <a:p>
            <a:pPr lvl="1"/>
            <a:r>
              <a:rPr lang="fr-FR" smtClean="0"/>
              <a:t>Brachial: </a:t>
            </a:r>
            <a:r>
              <a:rPr lang="fr-FR" sz="2000" smtClean="0">
                <a:solidFill>
                  <a:srgbClr val="0000FF"/>
                </a:solidFill>
              </a:rPr>
              <a:t>N. musculo – cutané (TSL)  </a:t>
            </a:r>
          </a:p>
          <a:p>
            <a:pPr lvl="1"/>
            <a:r>
              <a:rPr lang="fr-FR" smtClean="0"/>
              <a:t>Huméro – stylo – radial: </a:t>
            </a:r>
            <a:r>
              <a:rPr lang="fr-FR" sz="2000" smtClean="0">
                <a:solidFill>
                  <a:srgbClr val="0000FF"/>
                </a:solidFill>
              </a:rPr>
              <a:t>N. radial (TSP) </a:t>
            </a:r>
          </a:p>
          <a:p>
            <a:pPr lvl="1"/>
            <a:r>
              <a:rPr lang="fr-FR" smtClean="0"/>
              <a:t>Rond pronateur : </a:t>
            </a:r>
            <a:r>
              <a:rPr lang="fr-FR" sz="2000" smtClean="0">
                <a:solidFill>
                  <a:srgbClr val="0000FF"/>
                </a:solidFill>
              </a:rPr>
              <a:t>N. médian (TSL – TSM)</a:t>
            </a:r>
          </a:p>
          <a:p>
            <a:pPr lvl="1"/>
            <a:r>
              <a:rPr lang="fr-FR" smtClean="0"/>
              <a:t>Fléchisseur ulnaire du carpe: </a:t>
            </a:r>
            <a:r>
              <a:rPr lang="fr-FR" sz="2000" smtClean="0">
                <a:solidFill>
                  <a:srgbClr val="0000FF"/>
                </a:solidFill>
              </a:rPr>
              <a:t>N. ulnaire (TSM)</a:t>
            </a:r>
          </a:p>
          <a:p>
            <a:pPr lvl="1"/>
            <a:endParaRPr lang="fr-FR" sz="2000" smtClean="0">
              <a:solidFill>
                <a:srgbClr val="0000FF"/>
              </a:solidFill>
            </a:endParaRPr>
          </a:p>
          <a:p>
            <a:r>
              <a:rPr lang="fr-FR" smtClean="0"/>
              <a:t>Pronation de l’avant bras</a:t>
            </a:r>
          </a:p>
          <a:p>
            <a:pPr lvl="1"/>
            <a:r>
              <a:rPr lang="fr-FR" smtClean="0"/>
              <a:t>Rond pronateur: </a:t>
            </a:r>
            <a:r>
              <a:rPr lang="fr-FR" sz="2000" smtClean="0">
                <a:solidFill>
                  <a:srgbClr val="0000FF"/>
                </a:solidFill>
              </a:rPr>
              <a:t>N. médian (TSL – TSM)</a:t>
            </a:r>
            <a:r>
              <a:rPr lang="fr-FR" sz="2000" smtClean="0"/>
              <a:t>  </a:t>
            </a:r>
          </a:p>
          <a:p>
            <a:pPr lvl="1"/>
            <a:r>
              <a:rPr lang="fr-FR" smtClean="0"/>
              <a:t>Carré pronateur: </a:t>
            </a:r>
            <a:r>
              <a:rPr lang="fr-FR" sz="2000" smtClean="0">
                <a:solidFill>
                  <a:srgbClr val="0000FF"/>
                </a:solidFill>
              </a:rPr>
              <a:t>N. Inter – osseux antérieur (N. médian / TSL – TSM)</a:t>
            </a:r>
          </a:p>
          <a:p>
            <a:pPr lvl="1"/>
            <a:r>
              <a:rPr lang="fr-FR" smtClean="0"/>
              <a:t>Fléchisseur radial du carpe : </a:t>
            </a:r>
            <a:r>
              <a:rPr lang="fr-FR" sz="2000" smtClean="0">
                <a:solidFill>
                  <a:srgbClr val="0000FF"/>
                </a:solidFill>
              </a:rPr>
              <a:t>N. médian (TSL – TSM) </a:t>
            </a:r>
            <a:r>
              <a:rPr lang="fr-FR" sz="2000" smtClean="0"/>
              <a:t> 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1BE0-08B9-4950-AA32-9EC325898970}" type="slidenum">
              <a:rPr lang="fr-FR"/>
              <a:pPr/>
              <a:t>6</a:t>
            </a:fld>
            <a:endParaRPr lang="fr-FR"/>
          </a:p>
        </p:txBody>
      </p:sp>
      <p:sp>
        <p:nvSpPr>
          <p:cNvPr id="20484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pPr eaLnBrk="1" hangingPunct="1"/>
            <a:r>
              <a:rPr lang="fr-FR" smtClean="0"/>
              <a:t>Testing neuro – moteur: coude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810000"/>
          </a:xfrm>
        </p:spPr>
        <p:txBody>
          <a:bodyPr/>
          <a:lstStyle/>
          <a:p>
            <a:r>
              <a:rPr lang="fr-FR" smtClean="0"/>
              <a:t>Supination de l’avant bras</a:t>
            </a:r>
          </a:p>
          <a:p>
            <a:pPr lvl="1"/>
            <a:r>
              <a:rPr lang="fr-FR" smtClean="0"/>
              <a:t>Biceps brachial : </a:t>
            </a:r>
            <a:r>
              <a:rPr lang="fr-FR" sz="2000" smtClean="0">
                <a:solidFill>
                  <a:srgbClr val="0000FF"/>
                </a:solidFill>
              </a:rPr>
              <a:t>N. musculo – cutané (TSL)   </a:t>
            </a:r>
          </a:p>
          <a:p>
            <a:pPr lvl="1"/>
            <a:r>
              <a:rPr lang="fr-FR" smtClean="0"/>
              <a:t>Supinateur : </a:t>
            </a:r>
            <a:r>
              <a:rPr lang="fr-FR" sz="2000" smtClean="0">
                <a:solidFill>
                  <a:srgbClr val="0000FF"/>
                </a:solidFill>
              </a:rPr>
              <a:t>N. inter osseux postérieur (N. radial / TSP)</a:t>
            </a:r>
          </a:p>
          <a:p>
            <a:pPr lvl="1"/>
            <a:endParaRPr lang="fr-FR" sz="2000" smtClean="0">
              <a:solidFill>
                <a:srgbClr val="0000FF"/>
              </a:solidFill>
            </a:endParaRPr>
          </a:p>
          <a:p>
            <a:r>
              <a:rPr lang="fr-FR" smtClean="0"/>
              <a:t>Extension de l’avant bras</a:t>
            </a:r>
          </a:p>
          <a:p>
            <a:pPr lvl="1"/>
            <a:r>
              <a:rPr lang="fr-FR" smtClean="0"/>
              <a:t>Triceps brachial: </a:t>
            </a:r>
            <a:r>
              <a:rPr lang="fr-FR" sz="2000" smtClean="0"/>
              <a:t>N. radial (TSP) </a:t>
            </a:r>
          </a:p>
          <a:p>
            <a:pPr lvl="1"/>
            <a:r>
              <a:rPr lang="fr-FR" smtClean="0"/>
              <a:t>Anconé: </a:t>
            </a:r>
            <a:r>
              <a:rPr lang="fr-FR" sz="2000" smtClean="0">
                <a:solidFill>
                  <a:srgbClr val="3366FF"/>
                </a:solidFill>
              </a:rPr>
              <a:t>N. radial (TSP)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E547-376B-437A-BBC9-7085A032757F}" type="slidenum">
              <a:rPr lang="fr-FR"/>
              <a:pPr/>
              <a:t>7</a:t>
            </a:fld>
            <a:endParaRPr lang="fr-FR"/>
          </a:p>
        </p:txBody>
      </p:sp>
      <p:sp>
        <p:nvSpPr>
          <p:cNvPr id="21509" name="Titr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92162"/>
          </a:xfrm>
        </p:spPr>
        <p:txBody>
          <a:bodyPr/>
          <a:lstStyle/>
          <a:p>
            <a:pPr eaLnBrk="1" hangingPunct="1"/>
            <a:r>
              <a:rPr lang="fr-FR" smtClean="0"/>
              <a:t>Testing neuro – moteur: coude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3"/>
          </a:xfrm>
        </p:spPr>
        <p:txBody>
          <a:bodyPr/>
          <a:lstStyle/>
          <a:p>
            <a:r>
              <a:rPr lang="fr-FR" smtClean="0"/>
              <a:t>Testing neuro – moteur poignet</a:t>
            </a:r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54675"/>
          </a:xfrm>
        </p:spPr>
        <p:txBody>
          <a:bodyPr/>
          <a:lstStyle/>
          <a:p>
            <a:r>
              <a:rPr lang="fr-FR" sz="2800" smtClean="0"/>
              <a:t>Flexion du poignet</a:t>
            </a:r>
          </a:p>
          <a:p>
            <a:pPr lvl="1"/>
            <a:r>
              <a:rPr lang="fr-FR" sz="2400" smtClean="0"/>
              <a:t>Fléchisseur radial du carpe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médian (TSM – TSL)</a:t>
            </a:r>
          </a:p>
          <a:p>
            <a:pPr lvl="1"/>
            <a:r>
              <a:rPr lang="fr-FR" sz="2400" smtClean="0"/>
              <a:t>Fléchisseur ulnaire du carpe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ulnaire (TSM) </a:t>
            </a:r>
          </a:p>
          <a:p>
            <a:r>
              <a:rPr lang="fr-FR" sz="2800" smtClean="0"/>
              <a:t>Extension du poignet</a:t>
            </a:r>
          </a:p>
          <a:p>
            <a:pPr lvl="1"/>
            <a:r>
              <a:rPr lang="fr-FR" sz="2400" smtClean="0"/>
              <a:t>Long extenseur radial du carpe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radial (TSP)</a:t>
            </a:r>
          </a:p>
          <a:p>
            <a:pPr lvl="1"/>
            <a:r>
              <a:rPr lang="fr-FR" sz="2400" smtClean="0"/>
              <a:t>Court extenseur radial du carpe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NIOP / N. radial (TSP)</a:t>
            </a:r>
            <a:r>
              <a:rPr lang="fr-FR" sz="2000" smtClean="0"/>
              <a:t>  </a:t>
            </a:r>
          </a:p>
          <a:p>
            <a:pPr lvl="1"/>
            <a:r>
              <a:rPr lang="fr-FR" sz="2400" smtClean="0"/>
              <a:t>Extenseur ulnaire du carpe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NIOP / N. radial (TSP)</a:t>
            </a:r>
          </a:p>
          <a:p>
            <a:r>
              <a:rPr lang="fr-FR" sz="2800" smtClean="0"/>
              <a:t>Abduction main </a:t>
            </a:r>
          </a:p>
          <a:p>
            <a:pPr lvl="1"/>
            <a:r>
              <a:rPr lang="fr-FR" sz="2400" smtClean="0"/>
              <a:t>LERC, CERC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radial et NIOP / N. radial (TSP)</a:t>
            </a:r>
            <a:r>
              <a:rPr lang="fr-FR" sz="2000" smtClean="0"/>
              <a:t> </a:t>
            </a:r>
            <a:r>
              <a:rPr lang="fr-FR" sz="2000" smtClean="0">
                <a:solidFill>
                  <a:srgbClr val="0000FF"/>
                </a:solidFill>
              </a:rPr>
              <a:t>  </a:t>
            </a:r>
            <a:r>
              <a:rPr lang="fr-FR" sz="2000" smtClean="0"/>
              <a:t>   </a:t>
            </a:r>
          </a:p>
          <a:p>
            <a:r>
              <a:rPr lang="fr-FR" sz="2800" smtClean="0"/>
              <a:t>Adduction main </a:t>
            </a:r>
          </a:p>
          <a:p>
            <a:pPr lvl="1"/>
            <a:r>
              <a:rPr lang="fr-FR" sz="2400" smtClean="0"/>
              <a:t>Fléchisseur ulnaire du carpe </a:t>
            </a:r>
            <a:r>
              <a:rPr lang="fr-FR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ulnaire (TSM)</a:t>
            </a:r>
            <a:r>
              <a:rPr lang="fr-FR" smtClean="0"/>
              <a:t>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8BFB0-C4CA-47A0-8C9D-2EE4E1BBC8EB}" type="slidenum">
              <a:rPr lang="fr-FR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/>
          <a:lstStyle/>
          <a:p>
            <a:r>
              <a:rPr lang="fr-FR" smtClean="0"/>
              <a:t>Testing neuro – moteur du pouce 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/>
          <a:lstStyle/>
          <a:p>
            <a:r>
              <a:rPr lang="fr-FR" sz="2800" smtClean="0"/>
              <a:t>Flexion M1-P1</a:t>
            </a:r>
          </a:p>
          <a:p>
            <a:pPr lvl="1"/>
            <a:r>
              <a:rPr lang="fr-FR" sz="2400" smtClean="0"/>
              <a:t>Court fléchisseur du pouce (Fs. Superficiel) </a:t>
            </a:r>
            <a:r>
              <a:rPr lang="fr-FR" sz="2000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médian (TSM – TSL)</a:t>
            </a:r>
          </a:p>
          <a:p>
            <a:pPr lvl="1"/>
            <a:r>
              <a:rPr lang="fr-FR" sz="2400" smtClean="0"/>
              <a:t>Court fléchisseur du pouce (Fs. Profond) </a:t>
            </a:r>
            <a:r>
              <a:rPr lang="fr-FR" sz="2000" smtClean="0">
                <a:solidFill>
                  <a:srgbClr val="0000FF"/>
                </a:solidFill>
              </a:rPr>
              <a:t>: N. ulnaire (TSM)</a:t>
            </a:r>
          </a:p>
          <a:p>
            <a:r>
              <a:rPr lang="fr-FR" sz="2800" smtClean="0"/>
              <a:t>Flexion P2-P1</a:t>
            </a:r>
          </a:p>
          <a:p>
            <a:pPr lvl="1"/>
            <a:r>
              <a:rPr lang="fr-FR" sz="2400" smtClean="0"/>
              <a:t>Long fléchisseur propre du pouce </a:t>
            </a:r>
            <a:r>
              <a:rPr lang="fr-FR" sz="2000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médian (TSM – TSL)   </a:t>
            </a:r>
          </a:p>
          <a:p>
            <a:r>
              <a:rPr lang="fr-FR" sz="2800" smtClean="0"/>
              <a:t>Opposition</a:t>
            </a:r>
          </a:p>
          <a:p>
            <a:pPr lvl="1"/>
            <a:r>
              <a:rPr lang="fr-FR" sz="2400" smtClean="0"/>
              <a:t>Opposant du pouce </a:t>
            </a:r>
            <a:r>
              <a:rPr lang="fr-FR" sz="2000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médian (TSM – TSL)</a:t>
            </a:r>
          </a:p>
          <a:p>
            <a:r>
              <a:rPr lang="fr-FR" sz="2800" smtClean="0"/>
              <a:t>Adduction</a:t>
            </a:r>
          </a:p>
          <a:p>
            <a:pPr lvl="1"/>
            <a:r>
              <a:rPr lang="fr-FR" sz="2400" smtClean="0"/>
              <a:t>Adducteur du pouce </a:t>
            </a:r>
            <a:r>
              <a:rPr lang="fr-FR" sz="2000" smtClean="0"/>
              <a:t>: </a:t>
            </a:r>
            <a:r>
              <a:rPr lang="fr-FR" sz="2000" smtClean="0">
                <a:solidFill>
                  <a:srgbClr val="0000FF"/>
                </a:solidFill>
              </a:rPr>
              <a:t>N. ulnaire (TSM)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r>
              <a:rPr lang="fr-FR"/>
              <a:t>ISOP Clinique P5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A256-A06E-4347-832B-6462D51990B3}" type="slidenum">
              <a:rPr lang="fr-FR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998</Words>
  <Application>Microsoft Office PowerPoint</Application>
  <PresentationFormat>Affichage à l'écran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ＭＳ Ｐゴシック</vt:lpstr>
      <vt:lpstr>Calibri</vt:lpstr>
      <vt:lpstr>Thème Office</vt:lpstr>
      <vt:lpstr>Examen neuro – musculaire      du membre supérieur</vt:lpstr>
      <vt:lpstr>Plexus brachial</vt:lpstr>
      <vt:lpstr>Testing neuro – moteur: épaule</vt:lpstr>
      <vt:lpstr>Diapositive 4</vt:lpstr>
      <vt:lpstr>Diapositive 5</vt:lpstr>
      <vt:lpstr>Testing neuro – moteur: coude</vt:lpstr>
      <vt:lpstr>Testing neuro – moteur: coude</vt:lpstr>
      <vt:lpstr>Testing neuro – moteur poignet</vt:lpstr>
      <vt:lpstr>Testing neuro – moteur du pouce </vt:lpstr>
      <vt:lpstr>Testing neuro – moteur du pouce </vt:lpstr>
      <vt:lpstr>Testing neuro – moteur des doigts  longs</vt:lpstr>
      <vt:lpstr>Testing neuro – moteur des doigts  longs</vt:lpstr>
      <vt:lpstr>Diapositive 13</vt:lpstr>
      <vt:lpstr>Testing sensitif</vt:lpstr>
      <vt:lpstr>Réflexes ostéo - tendineux</vt:lpstr>
      <vt:lpstr>Références bibliographiques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neuro – musculaire      du membre supérieur</dc:title>
  <dc:creator>JP Marchaland</dc:creator>
  <cp:lastModifiedBy>marchaland.jp</cp:lastModifiedBy>
  <cp:revision>32</cp:revision>
  <dcterms:created xsi:type="dcterms:W3CDTF">2013-04-09T08:01:33Z</dcterms:created>
  <dcterms:modified xsi:type="dcterms:W3CDTF">2017-08-25T11:32:15Z</dcterms:modified>
</cp:coreProperties>
</file>